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308" r:id="rId2"/>
    <p:sldId id="303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39" d="100"/>
          <a:sy n="39" d="100"/>
        </p:scale>
        <p:origin x="32" y="6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90E7EA-1D26-485A-89C2-BE6D9E5EF376}" type="datetimeFigureOut">
              <a:rPr lang="en-GB" smtClean="0"/>
              <a:t>19/04/2024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72D5D4-6C53-431D-9414-765043E70B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03972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H2020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 userDrawn="1"/>
        </p:nvSpPr>
        <p:spPr>
          <a:xfrm rot="540000">
            <a:off x="-856043" y="-705087"/>
            <a:ext cx="5593248" cy="2398589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152400" dist="279400" dir="8280000" sx="113000" sy="113000" rotWithShape="0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/>
          </a:p>
        </p:txBody>
      </p:sp>
      <p:pic>
        <p:nvPicPr>
          <p:cNvPr id="3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2" y="266703"/>
            <a:ext cx="3924300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6C29CF-5BCB-4205-A6A9-B271C73AEF6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80111423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2" y="0"/>
            <a:ext cx="747183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11"/>
          </p:nvPr>
        </p:nvSpPr>
        <p:spPr>
          <a:xfrm>
            <a:off x="609600" y="1845735"/>
            <a:ext cx="10830984" cy="4018493"/>
          </a:xfrm>
        </p:spPr>
        <p:txBody>
          <a:bodyPr/>
          <a:lstStyle>
            <a:lvl1pPr>
              <a:defRPr sz="1350">
                <a:solidFill>
                  <a:srgbClr val="000000"/>
                </a:solidFill>
              </a:defRPr>
            </a:lvl1pPr>
            <a:lvl2pPr>
              <a:defRPr sz="1200">
                <a:solidFill>
                  <a:srgbClr val="000000"/>
                </a:solidFill>
              </a:defRPr>
            </a:lvl2pPr>
            <a:lvl3pPr>
              <a:defRPr sz="1050">
                <a:solidFill>
                  <a:srgbClr val="000000"/>
                </a:solidFill>
              </a:defRPr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5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A570C4-144B-4516-B876-EAF3AAD9144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29044639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50497"/>
            <a:ext cx="5242984" cy="4013728"/>
          </a:xfrm>
        </p:spPr>
        <p:txBody>
          <a:bodyPr/>
          <a:lstStyle>
            <a:lvl1pPr>
              <a:defRPr sz="1350">
                <a:solidFill>
                  <a:srgbClr val="000000"/>
                </a:solidFill>
              </a:defRPr>
            </a:lvl1pPr>
            <a:lvl2pPr>
              <a:defRPr sz="1200">
                <a:solidFill>
                  <a:srgbClr val="000000"/>
                </a:solidFill>
              </a:defRPr>
            </a:lvl2pPr>
            <a:lvl3pPr>
              <a:defRPr sz="1050">
                <a:solidFill>
                  <a:srgbClr val="000000"/>
                </a:solidFill>
              </a:defRPr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11"/>
          </p:nvPr>
        </p:nvSpPr>
        <p:spPr>
          <a:xfrm>
            <a:off x="609600" y="1850497"/>
            <a:ext cx="5242984" cy="4013728"/>
          </a:xfrm>
        </p:spPr>
        <p:txBody>
          <a:bodyPr/>
          <a:lstStyle>
            <a:lvl1pPr>
              <a:defRPr sz="1350">
                <a:solidFill>
                  <a:srgbClr val="000000"/>
                </a:solidFill>
              </a:defRPr>
            </a:lvl1pPr>
            <a:lvl2pPr>
              <a:defRPr sz="1200">
                <a:solidFill>
                  <a:srgbClr val="000000"/>
                </a:solidFill>
              </a:defRPr>
            </a:lvl2pPr>
            <a:lvl3pPr>
              <a:defRPr sz="1050">
                <a:solidFill>
                  <a:srgbClr val="000000"/>
                </a:solidFill>
              </a:defRPr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2" y="0"/>
            <a:ext cx="747183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7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AED686-3B3E-4CD3-AB18-1436E90358C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32046110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33563"/>
            <a:ext cx="5245157" cy="639762"/>
          </a:xfrm>
        </p:spPr>
        <p:txBody>
          <a:bodyPr anchor="b"/>
          <a:lstStyle>
            <a:lvl1pPr marL="0" indent="0">
              <a:buNone/>
              <a:defRPr sz="1500" b="1">
                <a:solidFill>
                  <a:srgbClr val="000000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473325"/>
            <a:ext cx="5245157" cy="3390900"/>
          </a:xfrm>
        </p:spPr>
        <p:txBody>
          <a:bodyPr/>
          <a:lstStyle>
            <a:lvl1pPr>
              <a:defRPr sz="1350">
                <a:solidFill>
                  <a:srgbClr val="000000"/>
                </a:solidFill>
              </a:defRPr>
            </a:lvl1pPr>
            <a:lvl2pPr>
              <a:defRPr sz="1200">
                <a:solidFill>
                  <a:srgbClr val="000000"/>
                </a:solidFill>
              </a:defRPr>
            </a:lvl2pPr>
            <a:lvl3pPr>
              <a:defRPr sz="1050">
                <a:solidFill>
                  <a:srgbClr val="000000"/>
                </a:solidFill>
              </a:defRPr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833563"/>
            <a:ext cx="5247217" cy="639762"/>
          </a:xfrm>
        </p:spPr>
        <p:txBody>
          <a:bodyPr anchor="b"/>
          <a:lstStyle>
            <a:lvl1pPr marL="0" indent="0">
              <a:buNone/>
              <a:defRPr sz="1500" b="1" i="0">
                <a:solidFill>
                  <a:srgbClr val="000000"/>
                </a:solidFill>
                <a:latin typeface="Arial"/>
                <a:cs typeface="Arial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473325"/>
            <a:ext cx="5247217" cy="3390900"/>
          </a:xfrm>
        </p:spPr>
        <p:txBody>
          <a:bodyPr/>
          <a:lstStyle>
            <a:lvl1pPr>
              <a:defRPr sz="1350">
                <a:solidFill>
                  <a:srgbClr val="000000"/>
                </a:solidFill>
              </a:defRPr>
            </a:lvl1pPr>
            <a:lvl2pPr>
              <a:defRPr sz="1200">
                <a:solidFill>
                  <a:srgbClr val="000000"/>
                </a:solidFill>
              </a:defRPr>
            </a:lvl2pPr>
            <a:lvl3pPr>
              <a:defRPr sz="1050">
                <a:solidFill>
                  <a:srgbClr val="000000"/>
                </a:solidFill>
              </a:defRPr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2" y="0"/>
            <a:ext cx="747183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8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17B608-6C4D-48F2-86B8-F653F30CB82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15853366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Caption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603" y="1846315"/>
            <a:ext cx="5242983" cy="4017913"/>
          </a:xfrm>
          <a:noFill/>
        </p:spPr>
        <p:txBody>
          <a:bodyPr rtlCol="0">
            <a:normAutofit/>
          </a:bodyPr>
          <a:lstStyle>
            <a:lvl1pPr marL="0" indent="0">
              <a:buNone/>
              <a:defRPr sz="1350">
                <a:solidFill>
                  <a:srgbClr val="41413F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GB" noProof="0" dirty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213385"/>
            <a:ext cx="7471833" cy="549685"/>
          </a:xfrm>
        </p:spPr>
        <p:txBody>
          <a:bodyPr/>
          <a:lstStyle>
            <a:lvl1pPr marL="0" indent="0">
              <a:buNone/>
              <a:defRPr sz="1350">
                <a:solidFill>
                  <a:srgbClr val="000000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1"/>
          </p:nvPr>
        </p:nvSpPr>
        <p:spPr>
          <a:xfrm>
            <a:off x="6191252" y="1850498"/>
            <a:ext cx="5249333" cy="4013729"/>
          </a:xfrm>
        </p:spPr>
        <p:txBody>
          <a:bodyPr/>
          <a:lstStyle>
            <a:lvl1pPr>
              <a:defRPr sz="1350">
                <a:solidFill>
                  <a:srgbClr val="000000"/>
                </a:solidFill>
              </a:defRPr>
            </a:lvl1pPr>
            <a:lvl2pPr>
              <a:defRPr sz="1200">
                <a:solidFill>
                  <a:srgbClr val="000000"/>
                </a:solidFill>
              </a:defRPr>
            </a:lvl2pPr>
            <a:lvl3pPr>
              <a:defRPr sz="1050">
                <a:solidFill>
                  <a:srgbClr val="000000"/>
                </a:solidFill>
              </a:defRPr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2" y="0"/>
            <a:ext cx="747183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8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" name="Slide Number Placeholder 1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53B20F-CF49-4EB6-A0B8-36F01A95DE6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89529125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213384"/>
            <a:ext cx="7471833" cy="549685"/>
          </a:xfrm>
        </p:spPr>
        <p:txBody>
          <a:bodyPr/>
          <a:lstStyle>
            <a:lvl1pPr marL="0" indent="0">
              <a:buNone/>
              <a:defRPr sz="1350">
                <a:solidFill>
                  <a:srgbClr val="000000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idx="11"/>
          </p:nvPr>
        </p:nvSpPr>
        <p:spPr>
          <a:xfrm>
            <a:off x="609602" y="1847788"/>
            <a:ext cx="10830983" cy="4016438"/>
          </a:xfrm>
          <a:noFill/>
        </p:spPr>
        <p:txBody>
          <a:bodyPr rtlCol="0">
            <a:normAutofit/>
          </a:bodyPr>
          <a:lstStyle>
            <a:lvl1pPr marL="0" indent="0">
              <a:buNone/>
              <a:defRPr sz="1350">
                <a:solidFill>
                  <a:srgbClr val="41413F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GB" noProof="0" dirty="0"/>
              <a:t>Click icon to add picture</a:t>
            </a:r>
            <a:endParaRPr lang="en-US" noProof="0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2" y="0"/>
            <a:ext cx="747183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6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1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99611A-CEC1-46BE-845B-2DED086FA22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52403103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06BFFD-C157-44FE-BA4A-17BAC6F0837E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602659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50195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2" y="0"/>
            <a:ext cx="7473951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1" y="1846263"/>
            <a:ext cx="10814051" cy="402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</p:txBody>
      </p:sp>
      <p:sp>
        <p:nvSpPr>
          <p:cNvPr id="1030" name="TextBox 9"/>
          <p:cNvSpPr txBox="1">
            <a:spLocks noChangeArrowheads="1"/>
          </p:cNvSpPr>
          <p:nvPr/>
        </p:nvSpPr>
        <p:spPr bwMode="auto">
          <a:xfrm>
            <a:off x="450854" y="2862263"/>
            <a:ext cx="184731" cy="30008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 sz="1350" dirty="0"/>
          </a:p>
        </p:txBody>
      </p:sp>
      <p:sp>
        <p:nvSpPr>
          <p:cNvPr id="6" name="TextBox 9"/>
          <p:cNvSpPr txBox="1">
            <a:spLocks noChangeArrowheads="1"/>
          </p:cNvSpPr>
          <p:nvPr/>
        </p:nvSpPr>
        <p:spPr bwMode="auto">
          <a:xfrm>
            <a:off x="450854" y="2862263"/>
            <a:ext cx="184731" cy="30008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 sz="1350" dirty="0"/>
          </a:p>
        </p:txBody>
      </p:sp>
      <p:sp>
        <p:nvSpPr>
          <p:cNvPr id="7" name="TextBox 9"/>
          <p:cNvSpPr txBox="1">
            <a:spLocks noChangeArrowheads="1"/>
          </p:cNvSpPr>
          <p:nvPr userDrawn="1"/>
        </p:nvSpPr>
        <p:spPr bwMode="auto">
          <a:xfrm>
            <a:off x="450854" y="2862263"/>
            <a:ext cx="184731" cy="30008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 sz="1350" dirty="0"/>
          </a:p>
        </p:txBody>
      </p:sp>
      <p:sp>
        <p:nvSpPr>
          <p:cNvPr id="1032" name="TextBox 8"/>
          <p:cNvSpPr txBox="1">
            <a:spLocks noChangeArrowheads="1"/>
          </p:cNvSpPr>
          <p:nvPr userDrawn="1"/>
        </p:nvSpPr>
        <p:spPr bwMode="auto">
          <a:xfrm>
            <a:off x="8494184" y="6081715"/>
            <a:ext cx="3409949" cy="207749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750" b="1" dirty="0">
                <a:solidFill>
                  <a:schemeClr val="accent2"/>
                </a:solidFill>
                <a:latin typeface="Arial" charset="0"/>
                <a:cs typeface="Arial" charset="0"/>
              </a:rPr>
              <a:t>FOR A SUSTAINABLE FUTURE</a:t>
            </a: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4165600" y="6330953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spcBef>
                <a:spcPct val="20000"/>
              </a:spcBef>
              <a:defRPr sz="750"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721784" y="6330953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75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8D13BA8-D7EB-490D-95B6-386E578AB25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10193867" y="838200"/>
            <a:ext cx="632884" cy="3048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3620741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ransition spd="med">
    <p:fade/>
  </p:transition>
  <p:hf hdr="0" ftr="0" dt="0"/>
  <p:txStyles>
    <p:titleStyle>
      <a:lvl1pPr algn="l" defTabSz="342900" rtl="0" eaLnBrk="0" fontAlgn="base" hangingPunct="0">
        <a:spcBef>
          <a:spcPct val="0"/>
        </a:spcBef>
        <a:spcAft>
          <a:spcPct val="0"/>
        </a:spcAft>
        <a:defRPr sz="2100" b="1" kern="1200">
          <a:solidFill>
            <a:srgbClr val="FFFFFF"/>
          </a:solidFill>
          <a:latin typeface="Arial"/>
          <a:ea typeface="MS PGothic" pitchFamily="34" charset="-128"/>
          <a:cs typeface="Arial"/>
        </a:defRPr>
      </a:lvl1pPr>
      <a:lvl2pPr algn="l" defTabSz="342900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FFFFFF"/>
          </a:solidFill>
          <a:latin typeface="Arial" charset="0"/>
          <a:ea typeface="MS PGothic" pitchFamily="34" charset="-128"/>
          <a:cs typeface="Arial" charset="0"/>
        </a:defRPr>
      </a:lvl2pPr>
      <a:lvl3pPr algn="l" defTabSz="342900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FFFFFF"/>
          </a:solidFill>
          <a:latin typeface="Arial" charset="0"/>
          <a:ea typeface="MS PGothic" pitchFamily="34" charset="-128"/>
          <a:cs typeface="Arial" charset="0"/>
        </a:defRPr>
      </a:lvl3pPr>
      <a:lvl4pPr algn="l" defTabSz="342900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FFFFFF"/>
          </a:solidFill>
          <a:latin typeface="Arial" charset="0"/>
          <a:ea typeface="MS PGothic" pitchFamily="34" charset="-128"/>
          <a:cs typeface="Arial" charset="0"/>
        </a:defRPr>
      </a:lvl4pPr>
      <a:lvl5pPr algn="l" defTabSz="342900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FFFFFF"/>
          </a:solidFill>
          <a:latin typeface="Arial" charset="0"/>
          <a:ea typeface="MS PGothic" pitchFamily="34" charset="-128"/>
          <a:cs typeface="Arial" charset="0"/>
        </a:defRPr>
      </a:lvl5pPr>
      <a:lvl6pPr marL="342900"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  <a:ea typeface="ＭＳ Ｐゴシック" charset="0"/>
        </a:defRPr>
      </a:lvl6pPr>
      <a:lvl7pPr marL="685800"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  <a:ea typeface="ＭＳ Ｐゴシック" charset="0"/>
        </a:defRPr>
      </a:lvl7pPr>
      <a:lvl8pPr marL="1028700"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  <a:ea typeface="ＭＳ Ｐゴシック" charset="0"/>
        </a:defRPr>
      </a:lvl8pPr>
      <a:lvl9pPr marL="1371600"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  <a:ea typeface="ＭＳ Ｐゴシック" charset="0"/>
        </a:defRPr>
      </a:lvl9pPr>
    </p:titleStyle>
    <p:bodyStyle>
      <a:lvl1pPr marL="342900" indent="-342900" algn="l" defTabSz="342900" rtl="0" eaLnBrk="0" fontAlgn="base" hangingPunct="0">
        <a:spcBef>
          <a:spcPts val="375"/>
        </a:spcBef>
        <a:spcAft>
          <a:spcPct val="0"/>
        </a:spcAft>
        <a:buClr>
          <a:srgbClr val="000000"/>
        </a:buClr>
        <a:buFont typeface="Wingdings" pitchFamily="2" charset="2"/>
        <a:buChar char="§"/>
        <a:defRPr kern="1200">
          <a:solidFill>
            <a:srgbClr val="000000"/>
          </a:solidFill>
          <a:latin typeface="Arial"/>
          <a:ea typeface="MS PGothic" pitchFamily="34" charset="-128"/>
          <a:cs typeface="Arial"/>
        </a:defRPr>
      </a:lvl1pPr>
      <a:lvl2pPr marL="701279" indent="-342900" algn="l" defTabSz="342900" rtl="0" eaLnBrk="0" fontAlgn="base" hangingPunct="0">
        <a:spcBef>
          <a:spcPts val="375"/>
        </a:spcBef>
        <a:spcAft>
          <a:spcPct val="0"/>
        </a:spcAft>
        <a:buClr>
          <a:srgbClr val="000000"/>
        </a:buClr>
        <a:buFont typeface="Wingdings" pitchFamily="2" charset="2"/>
        <a:buChar char="§"/>
        <a:defRPr sz="1200" kern="1200">
          <a:solidFill>
            <a:srgbClr val="000000"/>
          </a:solidFill>
          <a:latin typeface="Arial"/>
          <a:ea typeface="MS PGothic" pitchFamily="34" charset="-128"/>
          <a:cs typeface="Arial"/>
        </a:defRPr>
      </a:lvl2pPr>
      <a:lvl3pPr marL="1052513" indent="-342900" algn="l" defTabSz="342900" rtl="0" eaLnBrk="0" fontAlgn="base" hangingPunct="0">
        <a:spcBef>
          <a:spcPts val="375"/>
        </a:spcBef>
        <a:spcAft>
          <a:spcPct val="0"/>
        </a:spcAft>
        <a:buClr>
          <a:srgbClr val="000000"/>
        </a:buClr>
        <a:buFont typeface="Wingdings" pitchFamily="2" charset="2"/>
        <a:buChar char="§"/>
        <a:defRPr sz="1050" kern="1200">
          <a:solidFill>
            <a:srgbClr val="000000"/>
          </a:solidFill>
          <a:latin typeface="Arial"/>
          <a:ea typeface="MS PGothic" pitchFamily="34" charset="-128"/>
          <a:cs typeface="Arial"/>
        </a:defRPr>
      </a:lvl3pPr>
      <a:lvl4pPr marL="1285875" indent="-257175" algn="l" defTabSz="342900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kern="1200">
          <a:solidFill>
            <a:schemeClr val="tx1"/>
          </a:solidFill>
          <a:latin typeface="Arial"/>
          <a:ea typeface="MS PGothic" pitchFamily="34" charset="-128"/>
          <a:cs typeface="Arial"/>
        </a:defRPr>
      </a:lvl4pPr>
      <a:lvl5pPr marL="1628775" indent="-257175" algn="l" defTabSz="342900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500" kern="1200">
          <a:solidFill>
            <a:schemeClr val="tx1"/>
          </a:solidFill>
          <a:latin typeface="Arial"/>
          <a:ea typeface="MS PGothic" pitchFamily="34" charset="-128"/>
          <a:cs typeface="Arial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tm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tmp"/><Relationship Id="rId5" Type="http://schemas.openxmlformats.org/officeDocument/2006/relationships/image" Target="../media/image9.tmp"/><Relationship Id="rId4" Type="http://schemas.openxmlformats.org/officeDocument/2006/relationships/image" Target="../media/image8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F98122-B82F-DC50-E681-15943B92D703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525711" y="1730112"/>
            <a:ext cx="6739155" cy="4013728"/>
          </a:xfrm>
        </p:spPr>
        <p:txBody>
          <a:bodyPr wrap="square" anchor="t">
            <a:normAutofit fontScale="925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GB" sz="1800" dirty="0"/>
              <a:t>Public newsletter – 3</a:t>
            </a:r>
            <a:r>
              <a:rPr lang="en-GB" sz="1800" baseline="30000" dirty="0"/>
              <a:t>rd</a:t>
            </a:r>
            <a:r>
              <a:rPr lang="en-GB" sz="1800" dirty="0"/>
              <a:t> May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sz="1800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sz="1800" dirty="0"/>
              <a:t>Issue questionnaires – before 23</a:t>
            </a:r>
            <a:r>
              <a:rPr lang="en-GB" sz="1800" baseline="30000" dirty="0"/>
              <a:t>rd</a:t>
            </a:r>
            <a:r>
              <a:rPr lang="en-GB" sz="1800" dirty="0"/>
              <a:t> May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sz="1800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sz="1800" dirty="0"/>
              <a:t>5</a:t>
            </a:r>
            <a:r>
              <a:rPr lang="en-GB" sz="1800" baseline="30000" dirty="0"/>
              <a:t>th</a:t>
            </a:r>
            <a:r>
              <a:rPr lang="en-GB" sz="1800" dirty="0"/>
              <a:t> Plenary Meeting invitation sent NCPs – end of May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sz="1800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sz="1800" dirty="0"/>
              <a:t>Work with the web developer to design the interactive expert area / article tool on the website – over the summer.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1650" dirty="0"/>
              <a:t>16 hours of work for the developer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1650" dirty="0"/>
              <a:t>Can be billed under our rolling maintenance cost, however it would come out of the time that is used for general website maintenance</a:t>
            </a:r>
            <a:r>
              <a:rPr lang="en-GB" sz="1650"/>
              <a:t>. </a:t>
            </a:r>
            <a:endParaRPr lang="en-GB" sz="1650" dirty="0"/>
          </a:p>
          <a:p>
            <a:pPr>
              <a:buFont typeface="Wingdings" panose="05000000000000000000" pitchFamily="2" charset="2"/>
              <a:buChar char="Ø"/>
            </a:pPr>
            <a:endParaRPr lang="en-GB" sz="1800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sz="1800" dirty="0">
                <a:solidFill>
                  <a:schemeClr val="accent5"/>
                </a:solidFill>
              </a:rPr>
              <a:t>Web developers have optimised search function for documents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D1E1DC-2B1A-CAB4-9F40-6418A77E0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2" y="0"/>
            <a:ext cx="7471833" cy="1143000"/>
          </a:xfrm>
        </p:spPr>
        <p:txBody>
          <a:bodyPr wrap="square" anchor="ctr">
            <a:normAutofit/>
          </a:bodyPr>
          <a:lstStyle/>
          <a:p>
            <a:r>
              <a:rPr lang="en-GB" dirty="0"/>
              <a:t>Upcoming comms activity – Ella/Katie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0E55DD-149E-434A-5C25-4DADE958828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721784" y="6330953"/>
            <a:ext cx="2844800" cy="365125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fld id="{9106BFFD-C157-44FE-BA4A-17BAC6F0837E}" type="slidenum">
              <a:rPr lang="en-GB" altLang="en-US" smtClean="0"/>
              <a:pPr>
                <a:spcAft>
                  <a:spcPts val="600"/>
                </a:spcAft>
              </a:pPr>
              <a:t>1</a:t>
            </a:fld>
            <a:endParaRPr lang="en-GB" altLang="en-US"/>
          </a:p>
        </p:txBody>
      </p:sp>
      <p:pic>
        <p:nvPicPr>
          <p:cNvPr id="7" name="Picture 6" descr="A person giving a presentation to a group of people&#10;&#10;Description automatically generated">
            <a:extLst>
              <a:ext uri="{FF2B5EF4-FFF2-40B4-BE49-F238E27FC236}">
                <a16:creationId xmlns:a16="http://schemas.microsoft.com/office/drawing/2014/main" id="{1B259CE3-9D87-9D51-42D4-72FD6CEA5B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3497" y="1362872"/>
            <a:ext cx="2365405" cy="3595021"/>
          </a:xfrm>
          <a:prstGeom prst="rect">
            <a:avLst/>
          </a:prstGeom>
        </p:spPr>
      </p:pic>
      <p:pic>
        <p:nvPicPr>
          <p:cNvPr id="11" name="Picture 10" descr="A close up of a person's hair&#10;&#10;Description automatically generated">
            <a:extLst>
              <a:ext uri="{FF2B5EF4-FFF2-40B4-BE49-F238E27FC236}">
                <a16:creationId xmlns:a16="http://schemas.microsoft.com/office/drawing/2014/main" id="{613690C4-21D4-7964-8DE8-843ABA05B2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4866" y="4514617"/>
            <a:ext cx="2070729" cy="735982"/>
          </a:xfrm>
          <a:prstGeom prst="rect">
            <a:avLst/>
          </a:prstGeom>
        </p:spPr>
      </p:pic>
      <p:pic>
        <p:nvPicPr>
          <p:cNvPr id="15" name="Picture 14" descr="A close up of numbers&#10;&#10;Description automatically generated">
            <a:extLst>
              <a:ext uri="{FF2B5EF4-FFF2-40B4-BE49-F238E27FC236}">
                <a16:creationId xmlns:a16="http://schemas.microsoft.com/office/drawing/2014/main" id="{D0000DFE-A7B8-0C6A-1233-C6BFCA988F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4969" y="5250599"/>
            <a:ext cx="3191320" cy="743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328617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1D401-65BD-C0DB-F317-29C4C88885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2" y="0"/>
            <a:ext cx="4272791" cy="1143000"/>
          </a:xfrm>
        </p:spPr>
        <p:txBody>
          <a:bodyPr/>
          <a:lstStyle/>
          <a:p>
            <a:r>
              <a:rPr lang="es-ES" dirty="0"/>
              <a:t>PM5 </a:t>
            </a:r>
            <a:r>
              <a:rPr lang="es-ES" dirty="0" err="1"/>
              <a:t>Venue</a:t>
            </a:r>
            <a:r>
              <a:rPr lang="es-ES" dirty="0"/>
              <a:t> – </a:t>
            </a:r>
            <a:r>
              <a:rPr lang="es-ES" dirty="0" err="1"/>
              <a:t>Warsaw</a:t>
            </a:r>
            <a:r>
              <a:rPr lang="es-ES" dirty="0">
                <a:solidFill>
                  <a:srgbClr val="FF0000"/>
                </a:solidFill>
              </a:rPr>
              <a:t> </a:t>
            </a:r>
            <a:br>
              <a:rPr lang="es-ES" dirty="0">
                <a:solidFill>
                  <a:srgbClr val="FF0000"/>
                </a:solidFill>
              </a:rPr>
            </a:br>
            <a:endParaRPr lang="en-GB" sz="1000" dirty="0">
              <a:solidFill>
                <a:srgbClr val="00B0F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E09E26-3D8D-5F67-2DA1-598C94DFB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6BFFD-C157-44FE-BA4A-17BAC6F0837E}" type="slidenum">
              <a:rPr lang="en-GB" altLang="en-US" smtClean="0"/>
              <a:pPr/>
              <a:t>2</a:t>
            </a:fld>
            <a:endParaRPr lang="en-GB" alt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970FAC9-7183-4A5F-332C-43A19B952A78}"/>
              </a:ext>
            </a:extLst>
          </p:cNvPr>
          <p:cNvSpPr txBox="1"/>
          <p:nvPr/>
        </p:nvSpPr>
        <p:spPr>
          <a:xfrm>
            <a:off x="410138" y="1578178"/>
            <a:ext cx="485768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err="1"/>
              <a:t>Venue</a:t>
            </a:r>
            <a:r>
              <a:rPr lang="es-ES" b="1" dirty="0"/>
              <a:t>:</a:t>
            </a:r>
          </a:p>
          <a:p>
            <a:r>
              <a:rPr lang="es-ES" sz="1200" b="1" dirty="0">
                <a:solidFill>
                  <a:schemeClr val="accent5"/>
                </a:solidFill>
              </a:rPr>
              <a:t>Radisson </a:t>
            </a:r>
            <a:r>
              <a:rPr lang="es-ES" sz="1200" b="1" dirty="0" err="1">
                <a:solidFill>
                  <a:schemeClr val="accent5"/>
                </a:solidFill>
              </a:rPr>
              <a:t>Blu</a:t>
            </a:r>
            <a:r>
              <a:rPr lang="es-ES" sz="1200" b="1" dirty="0">
                <a:solidFill>
                  <a:schemeClr val="accent5"/>
                </a:solidFill>
              </a:rPr>
              <a:t> Sobieski</a:t>
            </a:r>
          </a:p>
          <a:p>
            <a:r>
              <a:rPr lang="es-ES" sz="1200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Parc</a:t>
            </a:r>
            <a:r>
              <a:rPr lang="es-ES" sz="12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s-ES" sz="1200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Artura</a:t>
            </a:r>
            <a:r>
              <a:rPr lang="es-ES" sz="12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s-ES" sz="1200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Zawiszy</a:t>
            </a:r>
            <a:r>
              <a:rPr lang="es-ES" sz="12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1, </a:t>
            </a:r>
            <a:r>
              <a:rPr lang="es-ES" sz="1200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Warsaw</a:t>
            </a:r>
            <a:endParaRPr lang="es-ES" sz="1200" b="0" i="0" dirty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  <a:p>
            <a:endParaRPr lang="es-ES" sz="1200" dirty="0">
              <a:solidFill>
                <a:srgbClr val="202124"/>
              </a:solidFill>
              <a:latin typeface="arial" panose="020B0604020202020204" pitchFamily="34" charset="0"/>
            </a:endParaRPr>
          </a:p>
          <a:p>
            <a:r>
              <a:rPr lang="es-ES" b="1" dirty="0"/>
              <a:t>Dates:</a:t>
            </a:r>
          </a:p>
          <a:p>
            <a:r>
              <a:rPr lang="es-ES" sz="1200" dirty="0">
                <a:solidFill>
                  <a:schemeClr val="accent5"/>
                </a:solidFill>
              </a:rPr>
              <a:t>17 – 18 </a:t>
            </a:r>
            <a:r>
              <a:rPr lang="es-ES" sz="1200" dirty="0" err="1">
                <a:solidFill>
                  <a:schemeClr val="accent5"/>
                </a:solidFill>
              </a:rPr>
              <a:t>October</a:t>
            </a:r>
            <a:r>
              <a:rPr lang="es-ES" sz="1200" dirty="0">
                <a:solidFill>
                  <a:schemeClr val="accent5"/>
                </a:solidFill>
              </a:rPr>
              <a:t> 2024</a:t>
            </a:r>
          </a:p>
          <a:p>
            <a:endParaRPr lang="es-ES" b="1" dirty="0"/>
          </a:p>
          <a:p>
            <a:r>
              <a:rPr lang="es-ES" b="1" dirty="0" err="1"/>
              <a:t>Dinner</a:t>
            </a:r>
            <a:r>
              <a:rPr lang="es-ES" b="1" dirty="0"/>
              <a:t>:</a:t>
            </a:r>
          </a:p>
          <a:p>
            <a:r>
              <a:rPr lang="es-ES" sz="1200" dirty="0" err="1">
                <a:solidFill>
                  <a:schemeClr val="accent5"/>
                </a:solidFill>
              </a:rPr>
              <a:t>Venue</a:t>
            </a:r>
            <a:r>
              <a:rPr lang="es-ES" sz="1200" dirty="0">
                <a:solidFill>
                  <a:schemeClr val="accent5"/>
                </a:solidFill>
              </a:rPr>
              <a:t> </a:t>
            </a:r>
            <a:r>
              <a:rPr lang="es-ES" sz="1200" dirty="0" err="1">
                <a:solidFill>
                  <a:schemeClr val="accent5"/>
                </a:solidFill>
              </a:rPr>
              <a:t>still</a:t>
            </a:r>
            <a:r>
              <a:rPr lang="es-ES" sz="1200" dirty="0">
                <a:solidFill>
                  <a:schemeClr val="accent5"/>
                </a:solidFill>
              </a:rPr>
              <a:t> to be </a:t>
            </a:r>
            <a:r>
              <a:rPr lang="es-ES" sz="1200" dirty="0" err="1">
                <a:solidFill>
                  <a:schemeClr val="accent5"/>
                </a:solidFill>
              </a:rPr>
              <a:t>confirmed</a:t>
            </a:r>
            <a:endParaRPr lang="es-ES" sz="1200" dirty="0">
              <a:solidFill>
                <a:schemeClr val="accent5"/>
              </a:solidFill>
            </a:endParaRPr>
          </a:p>
          <a:p>
            <a:endParaRPr lang="es-ES" dirty="0">
              <a:solidFill>
                <a:schemeClr val="accent5"/>
              </a:solidFill>
            </a:endParaRPr>
          </a:p>
          <a:p>
            <a:r>
              <a:rPr lang="es-ES" b="1" dirty="0"/>
              <a:t>Transport:</a:t>
            </a:r>
          </a:p>
          <a:p>
            <a:r>
              <a:rPr lang="en-GB" sz="1200" dirty="0">
                <a:solidFill>
                  <a:schemeClr val="accent5"/>
                </a:solidFill>
              </a:rPr>
              <a:t>METRO: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accent5"/>
                </a:solidFill>
              </a:rPr>
              <a:t>Rondo </a:t>
            </a:r>
            <a:r>
              <a:rPr lang="en-GB" sz="1200" dirty="0" err="1">
                <a:solidFill>
                  <a:schemeClr val="accent5"/>
                </a:solidFill>
              </a:rPr>
              <a:t>Daszyńskiego</a:t>
            </a:r>
            <a:r>
              <a:rPr lang="en-GB" sz="1200" dirty="0">
                <a:solidFill>
                  <a:schemeClr val="accent5"/>
                </a:solidFill>
              </a:rPr>
              <a:t> Station – 1,1km (7-minute walk) </a:t>
            </a:r>
          </a:p>
          <a:p>
            <a:r>
              <a:rPr lang="en-GB" sz="1200" dirty="0">
                <a:solidFill>
                  <a:schemeClr val="accent5"/>
                </a:solidFill>
              </a:rPr>
              <a:t>TRAIN:</a:t>
            </a:r>
            <a:endParaRPr lang="en-GB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 err="1">
                <a:solidFill>
                  <a:schemeClr val="accent5"/>
                </a:solidFill>
              </a:rPr>
              <a:t>Ochota</a:t>
            </a:r>
            <a:r>
              <a:rPr lang="en-GB" sz="1200" dirty="0">
                <a:solidFill>
                  <a:schemeClr val="accent5"/>
                </a:solidFill>
              </a:rPr>
              <a:t> Train Station – 350m (5-minute walk)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accent5"/>
                </a:solidFill>
              </a:rPr>
              <a:t>Central Station - 1,5km (7 minute by tram)</a:t>
            </a:r>
          </a:p>
          <a:p>
            <a:endParaRPr lang="es-ES" sz="1200" dirty="0">
              <a:solidFill>
                <a:schemeClr val="accent5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s-ES" sz="1200" dirty="0">
              <a:solidFill>
                <a:schemeClr val="accent5"/>
              </a:solidFill>
            </a:endParaRPr>
          </a:p>
          <a:p>
            <a:endParaRPr lang="es-ES" sz="1200" b="0" i="0" dirty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Picture 4" descr="A map of a city&#10;&#10;Description automatically generated">
            <a:extLst>
              <a:ext uri="{FF2B5EF4-FFF2-40B4-BE49-F238E27FC236}">
                <a16:creationId xmlns:a16="http://schemas.microsoft.com/office/drawing/2014/main" id="{5BBF597E-02BE-6AF1-CA84-4B732011B8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5516" y="1358588"/>
            <a:ext cx="3652005" cy="2788804"/>
          </a:xfrm>
          <a:prstGeom prst="rect">
            <a:avLst/>
          </a:prstGeom>
        </p:spPr>
      </p:pic>
      <p:pic>
        <p:nvPicPr>
          <p:cNvPr id="11" name="Picture 10" descr="A room with tables and chairs&#10;&#10;Description automatically generated">
            <a:extLst>
              <a:ext uri="{FF2B5EF4-FFF2-40B4-BE49-F238E27FC236}">
                <a16:creationId xmlns:a16="http://schemas.microsoft.com/office/drawing/2014/main" id="{1C6B187F-5D89-6954-3C17-4313066C2F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5220" y="3886235"/>
            <a:ext cx="2564537" cy="1576827"/>
          </a:xfrm>
          <a:prstGeom prst="rect">
            <a:avLst/>
          </a:prstGeom>
        </p:spPr>
      </p:pic>
      <p:pic>
        <p:nvPicPr>
          <p:cNvPr id="15" name="Picture 14" descr="A room with tables and chairs&#10;&#10;Description automatically generated">
            <a:extLst>
              <a:ext uri="{FF2B5EF4-FFF2-40B4-BE49-F238E27FC236}">
                <a16:creationId xmlns:a16="http://schemas.microsoft.com/office/drawing/2014/main" id="{F7FCEB82-BC3A-4502-4BE5-9995827584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6117" y="4347169"/>
            <a:ext cx="2490697" cy="1693769"/>
          </a:xfrm>
          <a:prstGeom prst="rect">
            <a:avLst/>
          </a:prstGeom>
        </p:spPr>
      </p:pic>
      <p:pic>
        <p:nvPicPr>
          <p:cNvPr id="17" name="Picture 16" descr="A large white building with a dome on top&#10;&#10;Description automatically generated">
            <a:extLst>
              <a:ext uri="{FF2B5EF4-FFF2-40B4-BE49-F238E27FC236}">
                <a16:creationId xmlns:a16="http://schemas.microsoft.com/office/drawing/2014/main" id="{F7F85E71-5E5D-1E82-16AB-B06CA54C48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4148" y="1686214"/>
            <a:ext cx="2821993" cy="1835050"/>
          </a:xfrm>
          <a:prstGeom prst="rect">
            <a:avLst/>
          </a:prstGeom>
        </p:spPr>
      </p:pic>
      <p:pic>
        <p:nvPicPr>
          <p:cNvPr id="27" name="Picture 26" descr="A city with buildings in the background&#10;&#10;Description automatically generated">
            <a:extLst>
              <a:ext uri="{FF2B5EF4-FFF2-40B4-BE49-F238E27FC236}">
                <a16:creationId xmlns:a16="http://schemas.microsoft.com/office/drawing/2014/main" id="{13CA5D26-B8E8-0332-AF35-52C13D850F5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6226" y="116588"/>
            <a:ext cx="3391430" cy="855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362558"/>
      </p:ext>
    </p:extLst>
  </p:cSld>
  <p:clrMapOvr>
    <a:masterClrMapping/>
  </p:clrMapOvr>
</p:sld>
</file>

<file path=ppt/theme/theme1.xml><?xml version="1.0" encoding="utf-8"?>
<a:theme xmlns:a="http://schemas.openxmlformats.org/drawingml/2006/main" name="1_CA ESD Powerpoint theme">
  <a:themeElements>
    <a:clrScheme name="CA ESD colours">
      <a:dk1>
        <a:srgbClr val="0065B3"/>
      </a:dk1>
      <a:lt1>
        <a:srgbClr val="0065B3"/>
      </a:lt1>
      <a:dk2>
        <a:srgbClr val="D6C9E3"/>
      </a:dk2>
      <a:lt2>
        <a:srgbClr val="D6C9E3"/>
      </a:lt2>
      <a:accent1>
        <a:srgbClr val="0065B3"/>
      </a:accent1>
      <a:accent2>
        <a:srgbClr val="6F2D91"/>
      </a:accent2>
      <a:accent3>
        <a:srgbClr val="8552A1"/>
      </a:accent3>
      <a:accent4>
        <a:srgbClr val="FFFFFF"/>
      </a:accent4>
      <a:accent5>
        <a:srgbClr val="000000"/>
      </a:accent5>
      <a:accent6>
        <a:srgbClr val="FFFFFF"/>
      </a:accent6>
      <a:hlink>
        <a:srgbClr val="0065B3"/>
      </a:hlink>
      <a:folHlink>
        <a:srgbClr val="8552A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339</TotalTime>
  <Words>156</Words>
  <Application>Microsoft Office PowerPoint</Application>
  <PresentationFormat>Widescreen</PresentationFormat>
  <Paragraphs>32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Arial</vt:lpstr>
      <vt:lpstr>Calibri</vt:lpstr>
      <vt:lpstr>Wingdings</vt:lpstr>
      <vt:lpstr>1_CA ESD Powerpoint theme</vt:lpstr>
      <vt:lpstr>Upcoming comms activity – Ella/Katie</vt:lpstr>
      <vt:lpstr>PM5 Venue – Warsaw  </vt:lpstr>
    </vt:vector>
  </TitlesOfParts>
  <Company>Energy Savings Trust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Website statistics &amp; newsletter performance</dc:title>
  <dc:creator>Estefania Solar</dc:creator>
  <cp:lastModifiedBy>Ella Cox</cp:lastModifiedBy>
  <cp:revision>12</cp:revision>
  <dcterms:created xsi:type="dcterms:W3CDTF">2022-11-02T13:28:42Z</dcterms:created>
  <dcterms:modified xsi:type="dcterms:W3CDTF">2024-04-19T16:16:37Z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47d35a62-c0b2-44bf-9f42-9d50f09ce4d1_Enabled">
    <vt:lpwstr>true</vt:lpwstr>
  </property>
  <property fmtid="{D5CDD505-2E9C-101B-9397-08002B2CF9AE}" pid="3" name="MSIP_Label_47d35a62-c0b2-44bf-9f42-9d50f09ce4d1_SetDate">
    <vt:lpwstr>2022-11-02T13:28:42Z</vt:lpwstr>
  </property>
  <property fmtid="{D5CDD505-2E9C-101B-9397-08002B2CF9AE}" pid="4" name="MSIP_Label_47d35a62-c0b2-44bf-9f42-9d50f09ce4d1_Method">
    <vt:lpwstr>Standard</vt:lpwstr>
  </property>
  <property fmtid="{D5CDD505-2E9C-101B-9397-08002B2CF9AE}" pid="5" name="MSIP_Label_47d35a62-c0b2-44bf-9f42-9d50f09ce4d1_Name">
    <vt:lpwstr>Public - Scanning Discovery Mode</vt:lpwstr>
  </property>
  <property fmtid="{D5CDD505-2E9C-101B-9397-08002B2CF9AE}" pid="6" name="MSIP_Label_47d35a62-c0b2-44bf-9f42-9d50f09ce4d1_SiteId">
    <vt:lpwstr>3c384161-3b62-4d05-9486-5295b766e36c</vt:lpwstr>
  </property>
  <property fmtid="{D5CDD505-2E9C-101B-9397-08002B2CF9AE}" pid="7" name="MSIP_Label_47d35a62-c0b2-44bf-9f42-9d50f09ce4d1_ActionId">
    <vt:lpwstr>62c435d2-71b9-4e07-be64-007c6cc16b76</vt:lpwstr>
  </property>
  <property fmtid="{D5CDD505-2E9C-101B-9397-08002B2CF9AE}" pid="8" name="MSIP_Label_47d35a62-c0b2-44bf-9f42-9d50f09ce4d1_ContentBits">
    <vt:lpwstr>0</vt:lpwstr>
  </property>
</Properties>
</file>